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565" r:id="rId3"/>
    <p:sldId id="598" r:id="rId4"/>
    <p:sldId id="564" r:id="rId5"/>
    <p:sldId id="262" r:id="rId6"/>
    <p:sldId id="599" r:id="rId7"/>
    <p:sldId id="258" r:id="rId8"/>
    <p:sldId id="602" r:id="rId9"/>
    <p:sldId id="601" r:id="rId10"/>
    <p:sldId id="6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7087B-A1C9-4F0E-B6C4-1C3063FBB907}" v="2" dt="2024-11-12T15:06:21.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88" autoAdjust="0"/>
  </p:normalViewPr>
  <p:slideViewPr>
    <p:cSldViewPr snapToGrid="0">
      <p:cViewPr varScale="1">
        <p:scale>
          <a:sx n="58" d="100"/>
          <a:sy n="58" d="100"/>
        </p:scale>
        <p:origin x="9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Mole" userId="6f1d54bd-9362-45a9-807c-09a95de997ba" providerId="ADAL" clId="{C827087B-A1C9-4F0E-B6C4-1C3063FBB907}"/>
    <pc:docChg chg="undo custSel modSld">
      <pc:chgData name="Kirsty Mole" userId="6f1d54bd-9362-45a9-807c-09a95de997ba" providerId="ADAL" clId="{C827087B-A1C9-4F0E-B6C4-1C3063FBB907}" dt="2024-11-12T15:14:32.724" v="522" actId="20577"/>
      <pc:docMkLst>
        <pc:docMk/>
      </pc:docMkLst>
      <pc:sldChg chg="modSp mod">
        <pc:chgData name="Kirsty Mole" userId="6f1d54bd-9362-45a9-807c-09a95de997ba" providerId="ADAL" clId="{C827087B-A1C9-4F0E-B6C4-1C3063FBB907}" dt="2024-11-12T15:14:32.724" v="522" actId="20577"/>
        <pc:sldMkLst>
          <pc:docMk/>
          <pc:sldMk cId="1747350876" sldId="263"/>
        </pc:sldMkLst>
        <pc:spChg chg="mod">
          <ac:chgData name="Kirsty Mole" userId="6f1d54bd-9362-45a9-807c-09a95de997ba" providerId="ADAL" clId="{C827087B-A1C9-4F0E-B6C4-1C3063FBB907}" dt="2024-11-12T15:14:32.724" v="522" actId="20577"/>
          <ac:spMkLst>
            <pc:docMk/>
            <pc:sldMk cId="1747350876" sldId="263"/>
            <ac:spMk id="3" creationId="{AAF53950-B429-36B4-8C4C-F5369382BBE8}"/>
          </ac:spMkLst>
        </pc:spChg>
      </pc:sldChg>
      <pc:sldChg chg="addSp delSp modSp mod setBg">
        <pc:chgData name="Kirsty Mole" userId="6f1d54bd-9362-45a9-807c-09a95de997ba" providerId="ADAL" clId="{C827087B-A1C9-4F0E-B6C4-1C3063FBB907}" dt="2024-11-12T15:11:58.228" v="467" actId="20577"/>
        <pc:sldMkLst>
          <pc:docMk/>
          <pc:sldMk cId="3762812413" sldId="599"/>
        </pc:sldMkLst>
        <pc:spChg chg="mod">
          <ac:chgData name="Kirsty Mole" userId="6f1d54bd-9362-45a9-807c-09a95de997ba" providerId="ADAL" clId="{C827087B-A1C9-4F0E-B6C4-1C3063FBB907}" dt="2024-11-12T15:11:47.692" v="463" actId="1076"/>
          <ac:spMkLst>
            <pc:docMk/>
            <pc:sldMk cId="3762812413" sldId="599"/>
            <ac:spMk id="2" creationId="{B470FC11-816A-C8B1-010C-CB348BACCA74}"/>
          </ac:spMkLst>
        </pc:spChg>
        <pc:spChg chg="add del">
          <ac:chgData name="Kirsty Mole" userId="6f1d54bd-9362-45a9-807c-09a95de997ba" providerId="ADAL" clId="{C827087B-A1C9-4F0E-B6C4-1C3063FBB907}" dt="2024-11-12T15:06:21.512" v="61"/>
          <ac:spMkLst>
            <pc:docMk/>
            <pc:sldMk cId="3762812413" sldId="599"/>
            <ac:spMk id="3" creationId="{3E5E0BA1-7E5D-D882-4AF0-DC4080EBAC34}"/>
          </ac:spMkLst>
        </pc:spChg>
        <pc:spChg chg="mod">
          <ac:chgData name="Kirsty Mole" userId="6f1d54bd-9362-45a9-807c-09a95de997ba" providerId="ADAL" clId="{C827087B-A1C9-4F0E-B6C4-1C3063FBB907}" dt="2024-11-12T15:11:58.228" v="467" actId="20577"/>
          <ac:spMkLst>
            <pc:docMk/>
            <pc:sldMk cId="3762812413" sldId="599"/>
            <ac:spMk id="4" creationId="{365B9E1F-841E-62B7-D1F0-0553D53350AB}"/>
          </ac:spMkLst>
        </pc:spChg>
        <pc:spChg chg="add del">
          <ac:chgData name="Kirsty Mole" userId="6f1d54bd-9362-45a9-807c-09a95de997ba" providerId="ADAL" clId="{C827087B-A1C9-4F0E-B6C4-1C3063FBB907}" dt="2024-11-12T15:04:48.623" v="38" actId="26606"/>
          <ac:spMkLst>
            <pc:docMk/>
            <pc:sldMk cId="3762812413" sldId="599"/>
            <ac:spMk id="10" creationId="{04812C46-200A-4DEB-A05E-3ED6C68C2387}"/>
          </ac:spMkLst>
        </pc:spChg>
        <pc:spChg chg="add del">
          <ac:chgData name="Kirsty Mole" userId="6f1d54bd-9362-45a9-807c-09a95de997ba" providerId="ADAL" clId="{C827087B-A1C9-4F0E-B6C4-1C3063FBB907}" dt="2024-11-12T15:04:48.623" v="38" actId="26606"/>
          <ac:spMkLst>
            <pc:docMk/>
            <pc:sldMk cId="3762812413" sldId="599"/>
            <ac:spMk id="12" creationId="{D1EA859B-E555-4109-94F3-6700E046E008}"/>
          </ac:spMkLst>
        </pc:spChg>
        <pc:picChg chg="add mod ord">
          <ac:chgData name="Kirsty Mole" userId="6f1d54bd-9362-45a9-807c-09a95de997ba" providerId="ADAL" clId="{C827087B-A1C9-4F0E-B6C4-1C3063FBB907}" dt="2024-11-12T15:04:48.623" v="38" actId="26606"/>
          <ac:picMkLst>
            <pc:docMk/>
            <pc:sldMk cId="3762812413" sldId="599"/>
            <ac:picMk id="5" creationId="{68B14C31-CBF5-F048-E270-BBFF64E73C32}"/>
          </ac:picMkLst>
        </pc:picChg>
        <pc:picChg chg="add mod">
          <ac:chgData name="Kirsty Mole" userId="6f1d54bd-9362-45a9-807c-09a95de997ba" providerId="ADAL" clId="{C827087B-A1C9-4F0E-B6C4-1C3063FBB907}" dt="2024-11-12T15:06:29.782" v="63" actId="1076"/>
          <ac:picMkLst>
            <pc:docMk/>
            <pc:sldMk cId="3762812413" sldId="599"/>
            <ac:picMk id="6" creationId="{838D7345-BE19-267B-702D-D05DE9F893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15E99-D512-4E84-9FF2-8F3906135D4F}" type="datetimeFigureOut">
              <a:rPr lang="en-GB" smtClean="0"/>
              <a:t>14/11/2024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1DC05-E7A6-4328-8298-EA8E57CDB630}" type="slidenum">
              <a:rPr lang="en-GB" smtClean="0"/>
              <a:t>‹#›</a:t>
            </a:fld>
            <a:endParaRPr lang="en-GB"/>
          </a:p>
        </p:txBody>
      </p:sp>
    </p:spTree>
    <p:extLst>
      <p:ext uri="{BB962C8B-B14F-4D97-AF65-F5344CB8AC3E}">
        <p14:creationId xmlns:p14="http://schemas.microsoft.com/office/powerpoint/2010/main" val="33269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94CAF9-048D-4884-AFA0-ADAFC4C16415}" type="slidenum">
              <a:rPr lang="en-GB" smtClean="0"/>
              <a:t>1</a:t>
            </a:fld>
            <a:endParaRPr lang="en-GB"/>
          </a:p>
        </p:txBody>
      </p:sp>
    </p:spTree>
    <p:extLst>
      <p:ext uri="{BB962C8B-B14F-4D97-AF65-F5344CB8AC3E}">
        <p14:creationId xmlns:p14="http://schemas.microsoft.com/office/powerpoint/2010/main" val="364375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94CAF9-048D-4884-AFA0-ADAFC4C16415}" type="slidenum">
              <a:rPr lang="en-GB" smtClean="0"/>
              <a:t>3</a:t>
            </a:fld>
            <a:endParaRPr lang="en-GB"/>
          </a:p>
        </p:txBody>
      </p:sp>
    </p:spTree>
    <p:extLst>
      <p:ext uri="{BB962C8B-B14F-4D97-AF65-F5344CB8AC3E}">
        <p14:creationId xmlns:p14="http://schemas.microsoft.com/office/powerpoint/2010/main" val="201033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Connecting with communities, building on strengths to allow children to grow safe and well within their family networks.  This will rely on a culture shift.</a:t>
            </a:r>
          </a:p>
          <a:p>
            <a:endParaRPr lang="en-GB" sz="1800" dirty="0"/>
          </a:p>
          <a:p>
            <a:r>
              <a:rPr lang="en-GB" sz="1800" b="1" dirty="0"/>
              <a:t>co-location vs integration ask a conversation.</a:t>
            </a:r>
          </a:p>
        </p:txBody>
      </p:sp>
      <p:sp>
        <p:nvSpPr>
          <p:cNvPr id="4" name="Slide Number Placeholder 3"/>
          <p:cNvSpPr>
            <a:spLocks noGrp="1"/>
          </p:cNvSpPr>
          <p:nvPr>
            <p:ph type="sldNum" sz="quarter" idx="5"/>
          </p:nvPr>
        </p:nvSpPr>
        <p:spPr/>
        <p:txBody>
          <a:bodyPr/>
          <a:lstStyle/>
          <a:p>
            <a:fld id="{FCC89198-459D-422A-AD6E-31A730C9D723}" type="slidenum">
              <a:rPr lang="en-GB" smtClean="0"/>
              <a:t>4</a:t>
            </a:fld>
            <a:endParaRPr lang="en-GB"/>
          </a:p>
        </p:txBody>
      </p:sp>
    </p:spTree>
    <p:extLst>
      <p:ext uri="{BB962C8B-B14F-4D97-AF65-F5344CB8AC3E}">
        <p14:creationId xmlns:p14="http://schemas.microsoft.com/office/powerpoint/2010/main" val="273840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21DC05-E7A6-4328-8298-EA8E57CDB630}" type="slidenum">
              <a:rPr lang="en-GB" smtClean="0"/>
              <a:t>9</a:t>
            </a:fld>
            <a:endParaRPr lang="en-GB"/>
          </a:p>
        </p:txBody>
      </p:sp>
    </p:spTree>
    <p:extLst>
      <p:ext uri="{BB962C8B-B14F-4D97-AF65-F5344CB8AC3E}">
        <p14:creationId xmlns:p14="http://schemas.microsoft.com/office/powerpoint/2010/main" val="426211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C95B-51F1-94EE-A9C1-C0CA512E4C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FF9D6A-06DF-51AE-1BD0-32914D265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D8D9E4-A6B6-C726-5A92-69702E2BDEAC}"/>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5" name="Footer Placeholder 4">
            <a:extLst>
              <a:ext uri="{FF2B5EF4-FFF2-40B4-BE49-F238E27FC236}">
                <a16:creationId xmlns:a16="http://schemas.microsoft.com/office/drawing/2014/main" id="{66FE8699-E85A-B110-69E0-52F304754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7676E-4133-C82A-78E9-90EF66F4B948}"/>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110074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AC6F-F353-3269-61D5-91FB843D7A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804E5-CB58-713F-F6E5-A95F4993D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84167-81FC-FDBC-63CC-7693C1178D99}"/>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5" name="Footer Placeholder 4">
            <a:extLst>
              <a:ext uri="{FF2B5EF4-FFF2-40B4-BE49-F238E27FC236}">
                <a16:creationId xmlns:a16="http://schemas.microsoft.com/office/drawing/2014/main" id="{BDE4EB05-E90F-14D7-51C0-8F222E7AE8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FE35E3-FAA0-369D-6C35-279A74DB1A0F}"/>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290052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DDB98-65C8-D201-526A-73113B84CE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ADCFC0-82EA-924A-8361-5052E7808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CC763-C674-408D-9092-574C1800D038}"/>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5" name="Footer Placeholder 4">
            <a:extLst>
              <a:ext uri="{FF2B5EF4-FFF2-40B4-BE49-F238E27FC236}">
                <a16:creationId xmlns:a16="http://schemas.microsoft.com/office/drawing/2014/main" id="{409998B3-49EE-D77C-E4C6-56FDC427BA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B1829-E2E0-D3C3-F04E-F847ACEC2A98}"/>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219061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72F9-C48A-5307-0CF4-6CACA6599E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EAE311-ADFC-41E8-A825-47C454B3B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74483-370B-A350-9CDC-1BB75381FA25}"/>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5" name="Footer Placeholder 4">
            <a:extLst>
              <a:ext uri="{FF2B5EF4-FFF2-40B4-BE49-F238E27FC236}">
                <a16:creationId xmlns:a16="http://schemas.microsoft.com/office/drawing/2014/main" id="{A0A5DFB3-A17C-B4A7-744C-D539695DB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8D8FC3-F11D-CCB4-1C44-7F288AF89DD7}"/>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395378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4270-0209-FE1E-77EB-DA08634B1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18A969-5969-9E90-E636-6E7671CA4E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85B1F-418A-BF42-EA68-12FA2B13F276}"/>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5" name="Footer Placeholder 4">
            <a:extLst>
              <a:ext uri="{FF2B5EF4-FFF2-40B4-BE49-F238E27FC236}">
                <a16:creationId xmlns:a16="http://schemas.microsoft.com/office/drawing/2014/main" id="{02B1F999-83C1-7CB5-9C75-7C53278C6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436AC-AFCD-6926-F5A2-22FCAF61D262}"/>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367392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35EC-3F57-CFC2-D0CB-128140D9E1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0D6207-88F6-3664-D127-277E863307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C63B4F-AD94-CE89-7E2F-A75C53A7E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B5CE6D-7D82-9194-1E4C-90FDF9F5A4D1}"/>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6" name="Footer Placeholder 5">
            <a:extLst>
              <a:ext uri="{FF2B5EF4-FFF2-40B4-BE49-F238E27FC236}">
                <a16:creationId xmlns:a16="http://schemas.microsoft.com/office/drawing/2014/main" id="{35FF1552-3589-CFB7-28AE-213C747D15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9880F-57E9-2F18-E30B-139B2E236066}"/>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195973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FB5E-BC48-AB8E-D5B1-615E4B14E8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330748-61E8-6CD5-9361-FEC315857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3AA04-3828-2E07-F286-B13B161C1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472676-C33F-344C-6011-0192D4458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9AD07-B887-6765-AD99-06491AAF84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164A75-08DB-128C-4CA7-A9DF1F2AAAEA}"/>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8" name="Footer Placeholder 7">
            <a:extLst>
              <a:ext uri="{FF2B5EF4-FFF2-40B4-BE49-F238E27FC236}">
                <a16:creationId xmlns:a16="http://schemas.microsoft.com/office/drawing/2014/main" id="{636E2DD2-5390-3D4B-E6AE-9C54B01EDA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DF6ABF-AEAE-BE2A-A201-4CCAAAC6606A}"/>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275399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1501-D259-A6C1-531F-A2FF32DB0A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78827B-A105-DF8B-EE78-9D976788A5F9}"/>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4" name="Footer Placeholder 3">
            <a:extLst>
              <a:ext uri="{FF2B5EF4-FFF2-40B4-BE49-F238E27FC236}">
                <a16:creationId xmlns:a16="http://schemas.microsoft.com/office/drawing/2014/main" id="{80754671-F295-43EF-7646-D988FDD387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18D443-8167-58FD-D056-963B53202EE0}"/>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11573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8F614-D904-C1A3-EEC4-BFF64B31E173}"/>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3" name="Footer Placeholder 2">
            <a:extLst>
              <a:ext uri="{FF2B5EF4-FFF2-40B4-BE49-F238E27FC236}">
                <a16:creationId xmlns:a16="http://schemas.microsoft.com/office/drawing/2014/main" id="{1DB884AE-5CE4-09A3-B228-94D3BA3C2F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8CA4E7-B8C9-AFDA-AB5A-668A68BA7275}"/>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69264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29AC-3F37-CB94-EB63-CC47E4102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9043D5-09FC-27B9-611D-125C733C7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E7CFD8-7194-4653-9238-FA71F4CCC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1C4A8-4C7E-2249-CFCD-A92B2018FDEC}"/>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6" name="Footer Placeholder 5">
            <a:extLst>
              <a:ext uri="{FF2B5EF4-FFF2-40B4-BE49-F238E27FC236}">
                <a16:creationId xmlns:a16="http://schemas.microsoft.com/office/drawing/2014/main" id="{C72CB06E-668C-7A45-4B62-CC0BC193B5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B8711-63FF-825A-FB1B-0B0AC696C099}"/>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315972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3482-50D4-29C6-A2C1-35885BF18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8AAC5F-1015-3D89-9E5B-11633866A3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EF804A-5CDC-42AE-1E67-97BE884D4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70D56-E5CC-A145-9171-1EF6A8E27BDD}"/>
              </a:ext>
            </a:extLst>
          </p:cNvPr>
          <p:cNvSpPr>
            <a:spLocks noGrp="1"/>
          </p:cNvSpPr>
          <p:nvPr>
            <p:ph type="dt" sz="half" idx="10"/>
          </p:nvPr>
        </p:nvSpPr>
        <p:spPr/>
        <p:txBody>
          <a:bodyPr/>
          <a:lstStyle/>
          <a:p>
            <a:fld id="{B97BF703-1D97-4D49-96C6-D62B4D510B25}" type="datetimeFigureOut">
              <a:rPr lang="en-GB" smtClean="0"/>
              <a:t>14/11/2024</a:t>
            </a:fld>
            <a:endParaRPr lang="en-GB"/>
          </a:p>
        </p:txBody>
      </p:sp>
      <p:sp>
        <p:nvSpPr>
          <p:cNvPr id="6" name="Footer Placeholder 5">
            <a:extLst>
              <a:ext uri="{FF2B5EF4-FFF2-40B4-BE49-F238E27FC236}">
                <a16:creationId xmlns:a16="http://schemas.microsoft.com/office/drawing/2014/main" id="{E89CF17F-7BA1-FDDF-9DC2-2B76968EB8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107BD1-813C-8D5C-D349-E02C58534420}"/>
              </a:ext>
            </a:extLst>
          </p:cNvPr>
          <p:cNvSpPr>
            <a:spLocks noGrp="1"/>
          </p:cNvSpPr>
          <p:nvPr>
            <p:ph type="sldNum" sz="quarter" idx="12"/>
          </p:nvPr>
        </p:nvSpPr>
        <p:spPr/>
        <p:txBody>
          <a:bodyPr/>
          <a:lstStyle/>
          <a:p>
            <a:fld id="{56337A77-4B19-4860-9F70-9934A7D53029}" type="slidenum">
              <a:rPr lang="en-GB" smtClean="0"/>
              <a:t>‹#›</a:t>
            </a:fld>
            <a:endParaRPr lang="en-GB"/>
          </a:p>
        </p:txBody>
      </p:sp>
    </p:spTree>
    <p:extLst>
      <p:ext uri="{BB962C8B-B14F-4D97-AF65-F5344CB8AC3E}">
        <p14:creationId xmlns:p14="http://schemas.microsoft.com/office/powerpoint/2010/main" val="39687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E87B8-5AC0-874F-53FE-8C93A1570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4972D8-03A5-C716-724A-82B806352D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C4A22F-471C-74D2-50BF-D6C9DD6754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7BF703-1D97-4D49-96C6-D62B4D510B25}" type="datetimeFigureOut">
              <a:rPr lang="en-GB" smtClean="0"/>
              <a:t>14/11/2024</a:t>
            </a:fld>
            <a:endParaRPr lang="en-GB"/>
          </a:p>
        </p:txBody>
      </p:sp>
      <p:sp>
        <p:nvSpPr>
          <p:cNvPr id="5" name="Footer Placeholder 4">
            <a:extLst>
              <a:ext uri="{FF2B5EF4-FFF2-40B4-BE49-F238E27FC236}">
                <a16:creationId xmlns:a16="http://schemas.microsoft.com/office/drawing/2014/main" id="{580DC9D2-44DE-3205-871E-7F207C339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5B7AC2C-C44F-113B-700B-B131A35AC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337A77-4B19-4860-9F70-9934A7D53029}" type="slidenum">
              <a:rPr lang="en-GB" smtClean="0"/>
              <a:t>‹#›</a:t>
            </a:fld>
            <a:endParaRPr lang="en-GB"/>
          </a:p>
        </p:txBody>
      </p:sp>
      <p:sp>
        <p:nvSpPr>
          <p:cNvPr id="8" name="TextBox 7">
            <a:extLst>
              <a:ext uri="{FF2B5EF4-FFF2-40B4-BE49-F238E27FC236}">
                <a16:creationId xmlns:a16="http://schemas.microsoft.com/office/drawing/2014/main" id="{8017D069-FDF7-E2C0-FA4C-7F4C99D02FD5}"/>
              </a:ext>
            </a:extLst>
          </p:cNvPr>
          <p:cNvSpPr txBox="1"/>
          <p:nvPr userDrawn="1">
            <p:extLst>
              <p:ext uri="{1162E1C5-73C7-4A58-AE30-91384D911F3F}">
                <p184:classification xmlns:p184="http://schemas.microsoft.com/office/powerpoint/2018/4/main" val="hdr"/>
              </p:ext>
            </p:extLst>
          </p:nvPr>
        </p:nvSpPr>
        <p:spPr>
          <a:xfrm>
            <a:off x="63500" y="63500"/>
            <a:ext cx="730250" cy="182880"/>
          </a:xfrm>
          <a:prstGeom prst="rect">
            <a:avLst/>
          </a:prstGeom>
        </p:spPr>
        <p:txBody>
          <a:bodyPr horzOverflow="overflow" lIns="0" tIns="0" rIns="0" bIns="0">
            <a:spAutoFit/>
          </a:bodyPr>
          <a:lstStyle/>
          <a:p>
            <a:pPr algn="l"/>
            <a:r>
              <a:rPr lang="en-GB" sz="1200">
                <a:solidFill>
                  <a:srgbClr val="00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15306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Barry.mountstevens@plymouth.gov.uk" TargetMode="External"/><Relationship Id="rId5" Type="http://schemas.openxmlformats.org/officeDocument/2006/relationships/hyperlink" Target="mailto:kirsty.mole@larkcluster.co.uk"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tracy.tucker@barnardos.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mailto:Clare.Wasey@actionforchildren.org.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www.plymouth.gov.uk/family-hubs"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054A7-CFE8-C625-3FC5-4362AA6C47A1}"/>
              </a:ext>
            </a:extLst>
          </p:cNvPr>
          <p:cNvSpPr>
            <a:spLocks noGrp="1"/>
          </p:cNvSpPr>
          <p:nvPr>
            <p:ph type="ctrTitle"/>
          </p:nvPr>
        </p:nvSpPr>
        <p:spPr>
          <a:xfrm>
            <a:off x="167145" y="4032173"/>
            <a:ext cx="4614175" cy="3265987"/>
          </a:xfrm>
        </p:spPr>
        <p:txBody>
          <a:bodyPr vert="horz" lIns="91440" tIns="45720" rIns="91440" bIns="45720" rtlCol="0" anchor="ctr">
            <a:normAutofit/>
          </a:bodyPr>
          <a:lstStyle/>
          <a:p>
            <a:pPr algn="l"/>
            <a:r>
              <a:rPr lang="en-US" sz="3700" b="1" kern="1200" dirty="0">
                <a:solidFill>
                  <a:schemeClr val="tx1"/>
                </a:solidFill>
                <a:latin typeface="+mj-lt"/>
                <a:ea typeface="+mj-ea"/>
                <a:cs typeface="+mj-cs"/>
              </a:rPr>
              <a:t>Plymouth Family Hubs and Early Help</a:t>
            </a:r>
            <a:br>
              <a:rPr lang="en-US" sz="1900" kern="1200" dirty="0">
                <a:solidFill>
                  <a:schemeClr val="tx1"/>
                </a:solidFill>
                <a:latin typeface="+mj-lt"/>
                <a:ea typeface="+mj-ea"/>
                <a:cs typeface="+mj-cs"/>
              </a:rPr>
            </a:br>
            <a:br>
              <a:rPr lang="en-US" sz="1900" kern="1200" dirty="0">
                <a:solidFill>
                  <a:schemeClr val="tx1"/>
                </a:solidFill>
                <a:latin typeface="+mj-lt"/>
                <a:ea typeface="+mj-ea"/>
                <a:cs typeface="+mj-cs"/>
              </a:rPr>
            </a:br>
            <a:r>
              <a:rPr lang="en-GB" sz="2100" b="1" dirty="0"/>
              <a:t>Plymouth Family Hubs |  Facebook</a:t>
            </a:r>
            <a:br>
              <a:rPr lang="en-GB" sz="2100" b="1" dirty="0"/>
            </a:br>
            <a:r>
              <a:rPr lang="en-GB" sz="2100" b="1" dirty="0"/>
              <a:t>www.plymouth.gov.uk/family-hubs </a:t>
            </a:r>
            <a:br>
              <a:rPr lang="en-US" sz="1900" kern="1200" dirty="0">
                <a:solidFill>
                  <a:schemeClr val="tx1"/>
                </a:solidFill>
                <a:latin typeface="+mj-lt"/>
                <a:ea typeface="+mj-ea"/>
                <a:cs typeface="+mj-cs"/>
              </a:rPr>
            </a:br>
            <a:br>
              <a:rPr lang="en-US" sz="1900" kern="1200" dirty="0">
                <a:solidFill>
                  <a:schemeClr val="tx1"/>
                </a:solidFill>
                <a:latin typeface="+mj-lt"/>
                <a:ea typeface="+mj-ea"/>
                <a:cs typeface="+mj-cs"/>
              </a:rPr>
            </a:br>
            <a:endParaRPr lang="en-US" sz="1900" kern="1200" dirty="0">
              <a:solidFill>
                <a:schemeClr val="tx1"/>
              </a:solidFill>
              <a:latin typeface="+mj-lt"/>
              <a:ea typeface="+mj-ea"/>
              <a:cs typeface="+mj-cs"/>
            </a:endParaRPr>
          </a:p>
        </p:txBody>
      </p:sp>
      <p:pic>
        <p:nvPicPr>
          <p:cNvPr id="4" name="Picture 3" descr="A splash of colors on a white surface">
            <a:extLst>
              <a:ext uri="{FF2B5EF4-FFF2-40B4-BE49-F238E27FC236}">
                <a16:creationId xmlns:a16="http://schemas.microsoft.com/office/drawing/2014/main" id="{D9328E4A-5F3B-8C21-8704-04835A886B1E}"/>
              </a:ext>
            </a:extLst>
          </p:cNvPr>
          <p:cNvPicPr>
            <a:picLocks noChangeAspect="1"/>
          </p:cNvPicPr>
          <p:nvPr/>
        </p:nvPicPr>
        <p:blipFill rotWithShape="1">
          <a:blip r:embed="rId3"/>
          <a:srcRect b="8218"/>
          <a:stretch/>
        </p:blipFill>
        <p:spPr>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6" name="Picture 5" descr="A logo with colorful hands&#10;&#10;Description automatically generated">
            <a:extLst>
              <a:ext uri="{FF2B5EF4-FFF2-40B4-BE49-F238E27FC236}">
                <a16:creationId xmlns:a16="http://schemas.microsoft.com/office/drawing/2014/main" id="{B60B68C6-9B30-C476-6C31-22F9B9B6232D}"/>
              </a:ext>
            </a:extLst>
          </p:cNvPr>
          <p:cNvPicPr>
            <a:picLocks noChangeAspect="1"/>
          </p:cNvPicPr>
          <p:nvPr/>
        </p:nvPicPr>
        <p:blipFill>
          <a:blip r:embed="rId4">
            <a:extLst>
              <a:ext uri="{28A0092B-C50C-407E-A947-70E740481C1C}">
                <a14:useLocalDpi xmlns:a14="http://schemas.microsoft.com/office/drawing/2010/main" val="0"/>
              </a:ext>
            </a:extLst>
          </a:blip>
          <a:srcRect t="1879" r="-3" b="2221"/>
          <a:stretch/>
        </p:blipFill>
        <p:spPr>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5"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AF53950-B429-36B4-8C4C-F5369382BBE8}"/>
              </a:ext>
            </a:extLst>
          </p:cNvPr>
          <p:cNvSpPr>
            <a:spLocks noGrp="1"/>
          </p:cNvSpPr>
          <p:nvPr>
            <p:ph type="subTitle" idx="1"/>
          </p:nvPr>
        </p:nvSpPr>
        <p:spPr>
          <a:xfrm>
            <a:off x="4654294" y="4032173"/>
            <a:ext cx="6903721" cy="2130883"/>
          </a:xfrm>
        </p:spPr>
        <p:txBody>
          <a:bodyPr vert="horz" lIns="91440" tIns="45720" rIns="91440" bIns="45720" rtlCol="0" anchor="ctr">
            <a:normAutofit/>
          </a:bodyPr>
          <a:lstStyle/>
          <a:p>
            <a:pPr algn="l"/>
            <a:endParaRPr lang="en-US" sz="2000" dirty="0"/>
          </a:p>
          <a:p>
            <a:pPr indent="-228600" algn="l">
              <a:buFont typeface="Arial" panose="020B0604020202020204" pitchFamily="34" charset="0"/>
              <a:buChar char="•"/>
            </a:pPr>
            <a:r>
              <a:rPr lang="en-US" sz="2000" dirty="0"/>
              <a:t>Kirsty Mole – Emerging Family Hub Lead</a:t>
            </a:r>
          </a:p>
          <a:p>
            <a:pPr indent="-228600" algn="l">
              <a:buFont typeface="Arial" panose="020B0604020202020204" pitchFamily="34" charset="0"/>
              <a:buChar char="•"/>
            </a:pPr>
            <a:r>
              <a:rPr lang="fi-FI" sz="2000" dirty="0">
                <a:hlinkClick r:id="rId5"/>
              </a:rPr>
              <a:t>kirsty.mole@larkcluster.co.uk</a:t>
            </a:r>
            <a:r>
              <a:rPr lang="fi-FI" sz="2000" dirty="0"/>
              <a:t> </a:t>
            </a:r>
            <a:endParaRPr lang="en-US" sz="2000" dirty="0"/>
          </a:p>
          <a:p>
            <a:pPr indent="-228600" algn="l">
              <a:buFont typeface="Arial" panose="020B0604020202020204" pitchFamily="34" charset="0"/>
              <a:buChar char="•"/>
            </a:pPr>
            <a:r>
              <a:rPr lang="en-US" sz="2000" dirty="0"/>
              <a:t>Barry Mountstevens – Senior Project Manager</a:t>
            </a:r>
          </a:p>
          <a:p>
            <a:pPr indent="-228600" algn="l">
              <a:buFont typeface="Arial" panose="020B0604020202020204" pitchFamily="34" charset="0"/>
              <a:buChar char="•"/>
            </a:pPr>
            <a:r>
              <a:rPr lang="en-US" sz="2000" dirty="0">
                <a:hlinkClick r:id="rId6"/>
              </a:rPr>
              <a:t>Barry.mountstevens@plymouth.gov.uk</a:t>
            </a:r>
            <a:r>
              <a:rPr lang="en-US" sz="2000" dirty="0"/>
              <a:t> </a:t>
            </a:r>
          </a:p>
        </p:txBody>
      </p:sp>
    </p:spTree>
    <p:extLst>
      <p:ext uri="{BB962C8B-B14F-4D97-AF65-F5344CB8AC3E}">
        <p14:creationId xmlns:p14="http://schemas.microsoft.com/office/powerpoint/2010/main" val="17473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38E88-8DCF-8114-A8BD-AC8CFCF2F69F}"/>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4000">
                <a:solidFill>
                  <a:schemeClr val="tx2"/>
                </a:solidFill>
              </a:rPr>
              <a:t>Questions</a:t>
            </a:r>
          </a:p>
        </p:txBody>
      </p:sp>
      <p:pic>
        <p:nvPicPr>
          <p:cNvPr id="5" name="Picture 4" descr="3D black question marks with one yellow question mark">
            <a:extLst>
              <a:ext uri="{FF2B5EF4-FFF2-40B4-BE49-F238E27FC236}">
                <a16:creationId xmlns:a16="http://schemas.microsoft.com/office/drawing/2014/main" id="{5A282CD1-C407-CBAF-6A42-86599DF6DD70}"/>
              </a:ext>
            </a:extLst>
          </p:cNvPr>
          <p:cNvPicPr>
            <a:picLocks noChangeAspect="1"/>
          </p:cNvPicPr>
          <p:nvPr/>
        </p:nvPicPr>
        <p:blipFill>
          <a:blip r:embed="rId2"/>
          <a:srcRect t="551" b="5036"/>
          <a:stretch/>
        </p:blipFill>
        <p:spPr>
          <a:xfrm>
            <a:off x="-1" y="10"/>
            <a:ext cx="12192001" cy="4201449"/>
          </a:xfrm>
          <a:prstGeom prst="rect">
            <a:avLst/>
          </a:prstGeom>
        </p:spPr>
      </p:pic>
      <p:grpSp>
        <p:nvGrpSpPr>
          <p:cNvPr id="16" name="Group 1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7" name="Freeform: Shape 1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9217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5A583-1AF9-2763-6B38-8D6228A8D394}"/>
              </a:ext>
            </a:extLst>
          </p:cNvPr>
          <p:cNvSpPr>
            <a:spLocks noGrp="1"/>
          </p:cNvSpPr>
          <p:nvPr>
            <p:ph type="title"/>
          </p:nvPr>
        </p:nvSpPr>
        <p:spPr>
          <a:xfrm>
            <a:off x="793662" y="386930"/>
            <a:ext cx="10066122" cy="1298448"/>
          </a:xfrm>
        </p:spPr>
        <p:txBody>
          <a:bodyPr anchor="b">
            <a:normAutofit/>
          </a:bodyPr>
          <a:lstStyle/>
          <a:p>
            <a:r>
              <a:rPr lang="en-GB" sz="4800"/>
              <a:t>What is a Family Hub</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B0BB4B-7476-3D43-8BD0-10630DCA3EF4}"/>
              </a:ext>
            </a:extLst>
          </p:cNvPr>
          <p:cNvSpPr>
            <a:spLocks noGrp="1"/>
          </p:cNvSpPr>
          <p:nvPr>
            <p:ph idx="1"/>
          </p:nvPr>
        </p:nvSpPr>
        <p:spPr>
          <a:xfrm>
            <a:off x="793660" y="2599508"/>
            <a:ext cx="10589701" cy="3871561"/>
          </a:xfrm>
        </p:spPr>
        <p:txBody>
          <a:bodyPr anchor="ctr">
            <a:normAutofit fontScale="92500" lnSpcReduction="20000"/>
          </a:bodyPr>
          <a:lstStyle/>
          <a:p>
            <a:r>
              <a:rPr lang="en-GB" sz="1800" dirty="0"/>
              <a:t>The concept of Family Hubs is part of a broader effort to enhance early intervention and preventative services. Family Hubs often collaborate with local schools, health services, and voluntary organisations to deliver a comprehensive range of support. </a:t>
            </a:r>
          </a:p>
          <a:p>
            <a:r>
              <a:rPr lang="en-GB" sz="1800" dirty="0"/>
              <a:t>Family Hubs provide a virtual offer and community-based centres designed to offer integrated services to families, particularly those with children aged 0-19, or up to 25 for those with special educational needs and disabilities (SEND). </a:t>
            </a:r>
          </a:p>
          <a:p>
            <a:r>
              <a:rPr lang="en-GB" sz="1800" dirty="0"/>
              <a:t>Family Hubs provide a single point of access for various support services, including parenting support, early childhood education, health services, employment advice, and housing assistance.</a:t>
            </a:r>
          </a:p>
          <a:p>
            <a:r>
              <a:rPr lang="en-GB" sz="1800" dirty="0"/>
              <a:t>The goal is to simplify access to help and resources, ensuring families receive coordinated and effective support tailored to their needs​.</a:t>
            </a:r>
          </a:p>
          <a:p>
            <a:r>
              <a:rPr lang="en-GB" sz="1800" dirty="0"/>
              <a:t>By bringing together different services under one roof, Family Hubs aim to address issues such as social isolation, financial hardship, and developmental delays in children more effectively. They play a crucial role in improving outcomes for children and families, fostering a supportive community environment, and reducing the need for more intensive interventions later​.</a:t>
            </a:r>
          </a:p>
          <a:p>
            <a:r>
              <a:rPr lang="en-GB" sz="1800" dirty="0"/>
              <a:t>Overall, Family Hubs strive to make it easier for families to navigate and access essential services, thereby promoting well-being and resilience within the community</a:t>
            </a:r>
          </a:p>
          <a:p>
            <a:endParaRPr lang="en-GB" sz="800" dirty="0"/>
          </a:p>
        </p:txBody>
      </p:sp>
      <p:pic>
        <p:nvPicPr>
          <p:cNvPr id="4" name="Picture 3" descr="A logo with colorful hands&#10;&#10;Description automatically generated">
            <a:extLst>
              <a:ext uri="{FF2B5EF4-FFF2-40B4-BE49-F238E27FC236}">
                <a16:creationId xmlns:a16="http://schemas.microsoft.com/office/drawing/2014/main" id="{E766A4FF-A302-F46F-8231-9EA51AD52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6565" y="145228"/>
            <a:ext cx="2518516" cy="1781851"/>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20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B573-4546-6074-974A-45C2456ADBB2}"/>
              </a:ext>
            </a:extLst>
          </p:cNvPr>
          <p:cNvSpPr>
            <a:spLocks noGrp="1"/>
          </p:cNvSpPr>
          <p:nvPr>
            <p:ph type="title"/>
          </p:nvPr>
        </p:nvSpPr>
        <p:spPr>
          <a:xfrm>
            <a:off x="166171" y="365124"/>
            <a:ext cx="3822189" cy="1899912"/>
          </a:xfrm>
        </p:spPr>
        <p:txBody>
          <a:bodyPr>
            <a:normAutofit/>
          </a:bodyPr>
          <a:lstStyle/>
          <a:p>
            <a:r>
              <a:rPr lang="en-GB" sz="4000" dirty="0"/>
              <a:t>Where are the Family Hubs?</a:t>
            </a:r>
          </a:p>
        </p:txBody>
      </p:sp>
      <p:sp>
        <p:nvSpPr>
          <p:cNvPr id="3" name="Content Placeholder 2">
            <a:extLst>
              <a:ext uri="{FF2B5EF4-FFF2-40B4-BE49-F238E27FC236}">
                <a16:creationId xmlns:a16="http://schemas.microsoft.com/office/drawing/2014/main" id="{EA3B72D5-3C74-DF04-F279-B2C1AE2E736F}"/>
              </a:ext>
            </a:extLst>
          </p:cNvPr>
          <p:cNvSpPr>
            <a:spLocks noGrp="1"/>
          </p:cNvSpPr>
          <p:nvPr>
            <p:ph idx="1"/>
          </p:nvPr>
        </p:nvSpPr>
        <p:spPr>
          <a:xfrm>
            <a:off x="88135" y="1778697"/>
            <a:ext cx="6726055" cy="5079303"/>
          </a:xfrm>
        </p:spPr>
        <p:txBody>
          <a:bodyPr>
            <a:normAutofit/>
          </a:bodyPr>
          <a:lstStyle/>
          <a:p>
            <a:pPr marL="342900" indent="-342900">
              <a:buFont typeface="+mj-lt"/>
              <a:buAutoNum type="arabicPeriod"/>
            </a:pPr>
            <a:endParaRPr lang="en-GB" sz="1100" dirty="0"/>
          </a:p>
          <a:p>
            <a:pPr marL="342900" indent="-342900">
              <a:buFont typeface="+mj-lt"/>
              <a:buAutoNum type="arabicPeriod"/>
            </a:pPr>
            <a:r>
              <a:rPr lang="en-GB" sz="1600" b="1" dirty="0"/>
              <a:t>Four Greens Community Hub, Whitleigh,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PL5 4DD</a:t>
            </a:r>
            <a:r>
              <a:rPr lang="en-GB" sz="1600" b="1" dirty="0"/>
              <a:t>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(Barnardos)</a:t>
            </a:r>
            <a:endParaRPr lang="en-GB" sz="1600" b="1" dirty="0"/>
          </a:p>
          <a:p>
            <a:pPr marL="342900" indent="-342900">
              <a:buFont typeface="+mj-lt"/>
              <a:buAutoNum type="arabicPeriod"/>
            </a:pPr>
            <a:r>
              <a:rPr lang="en-GB" sz="1600" b="1" dirty="0"/>
              <a:t>Four Woods Family Hub, West Park,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PL5 2LN  (Barnardos)</a:t>
            </a:r>
          </a:p>
          <a:p>
            <a:pPr marL="342900" indent="-342900">
              <a:buFont typeface="+mj-lt"/>
              <a:buAutoNum type="arabicPeriod"/>
            </a:pPr>
            <a:r>
              <a:rPr lang="en-GB" sz="1600" b="1" dirty="0"/>
              <a:t>Green Ark Family Hub, Devonport,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PL1 4DW (</a:t>
            </a:r>
            <a:r>
              <a:rPr lang="en-GB" sz="1600" b="1" dirty="0" err="1">
                <a:latin typeface="Gill Sans MT" panose="020B0502020104020203" pitchFamily="34" charset="0"/>
                <a:ea typeface="Times New Roman" panose="02020603050405020304" pitchFamily="18" charset="0"/>
                <a:cs typeface="Times New Roman" panose="02020603050405020304" pitchFamily="18" charset="0"/>
              </a:rPr>
              <a:t>AfC</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a:t>
            </a:r>
            <a:endParaRPr lang="en-GB" sz="1600" b="1" dirty="0"/>
          </a:p>
          <a:p>
            <a:pPr marL="342900" indent="-342900">
              <a:buFont typeface="+mj-lt"/>
              <a:buAutoNum type="arabicPeriod"/>
            </a:pPr>
            <a:r>
              <a:rPr lang="en-GB" sz="1600" b="1" dirty="0"/>
              <a:t>High View Primary School, Efford,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PL3 6JQ (Barnardos)</a:t>
            </a:r>
            <a:endParaRPr lang="en-GB" sz="1600" b="1" dirty="0"/>
          </a:p>
          <a:p>
            <a:pPr marL="342900" indent="-342900">
              <a:buFont typeface="+mj-lt"/>
              <a:buAutoNum type="arabicPeriod"/>
            </a:pPr>
            <a:r>
              <a:rPr lang="en-GB" sz="1600" b="1" dirty="0"/>
              <a:t>Morice Town Family Hub, Morice Town, </a:t>
            </a: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PL2 1RJ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Lark</a:t>
            </a: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a:t>
            </a:r>
            <a:endParaRPr lang="en-GB" sz="1600" b="1" dirty="0"/>
          </a:p>
          <a:p>
            <a:pPr marL="342900" indent="-342900">
              <a:buFont typeface="+mj-lt"/>
              <a:buAutoNum type="arabicPeriod"/>
            </a:pPr>
            <a:r>
              <a:rPr lang="en-GB" sz="1600" b="1" dirty="0" err="1"/>
              <a:t>Nomony</a:t>
            </a:r>
            <a:r>
              <a:rPr lang="en-GB" sz="1600" b="1" dirty="0"/>
              <a:t> Family Hub. </a:t>
            </a:r>
            <a:r>
              <a:rPr lang="en-GB" sz="1600" b="1" dirty="0" err="1"/>
              <a:t>Cattedown</a:t>
            </a:r>
            <a:r>
              <a:rPr lang="en-GB" sz="1600" b="1" dirty="0"/>
              <a:t>, </a:t>
            </a: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PL4 0PA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(Barnardos)</a:t>
            </a:r>
            <a:endParaRPr lang="en-GB" sz="1600" b="1" dirty="0"/>
          </a:p>
          <a:p>
            <a:pPr marL="342900" indent="-342900">
              <a:buFont typeface="+mj-lt"/>
              <a:buAutoNum type="arabicPeriod"/>
            </a:pPr>
            <a:r>
              <a:rPr lang="en-GB" sz="1600" b="1" dirty="0"/>
              <a:t>Rees Family and Wellbeing Hub,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PL7 2PS (Barnardos)</a:t>
            </a:r>
            <a:endParaRPr lang="en-GB" sz="1600" b="1" dirty="0"/>
          </a:p>
          <a:p>
            <a:pPr marL="342900" indent="-342900">
              <a:buFont typeface="+mj-lt"/>
              <a:buAutoNum type="arabicPeriod"/>
            </a:pPr>
            <a:r>
              <a:rPr lang="en-GB" sz="1600" b="1" dirty="0"/>
              <a:t>Southway Family and Wellbeing Hub, </a:t>
            </a: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PL6 6TB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(Barnardos)</a:t>
            </a:r>
            <a:endParaRPr lang="en-GB" sz="1600" b="1" dirty="0"/>
          </a:p>
          <a:p>
            <a:pPr marL="342900" indent="-342900">
              <a:buFont typeface="+mj-lt"/>
              <a:buAutoNum type="arabicPeriod"/>
            </a:pPr>
            <a:r>
              <a:rPr lang="en-GB" sz="1600" b="1" dirty="0"/>
              <a:t>The Barn Family Hub, </a:t>
            </a:r>
            <a:r>
              <a:rPr lang="en-GB" sz="1600" b="1" dirty="0" err="1"/>
              <a:t>Barne</a:t>
            </a:r>
            <a:r>
              <a:rPr lang="en-GB" sz="1600" b="1" dirty="0"/>
              <a:t> Barton, </a:t>
            </a: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PL5 1EJ </a:t>
            </a:r>
            <a:r>
              <a:rPr lang="en-GB" sz="1600" b="1" dirty="0">
                <a:latin typeface="Gill Sans MT" panose="020B0502020104020203" pitchFamily="34" charset="0"/>
                <a:ea typeface="Times New Roman" panose="02020603050405020304" pitchFamily="18" charset="0"/>
                <a:cs typeface="Times New Roman" panose="02020603050405020304" pitchFamily="18" charset="0"/>
              </a:rPr>
              <a:t>(Barnardos)</a:t>
            </a:r>
          </a:p>
          <a:p>
            <a:pPr marL="0" indent="0">
              <a:buNone/>
            </a:pPr>
            <a:r>
              <a:rPr lang="en-GB" sz="1600" b="1" dirty="0"/>
              <a:t>Emerging Family Hubs</a:t>
            </a:r>
          </a:p>
          <a:p>
            <a:pPr marL="342900" indent="-342900">
              <a:buFont typeface="+mj-lt"/>
              <a:buAutoNum type="arabicPeriod"/>
            </a:pPr>
            <a:r>
              <a:rPr lang="en-GB" sz="1600" b="1" dirty="0"/>
              <a:t>North Prospect, PL2 (Lark)</a:t>
            </a:r>
          </a:p>
          <a:p>
            <a:pPr marL="342900" indent="-342900">
              <a:buFont typeface="+mj-lt"/>
              <a:buAutoNum type="arabicPeriod"/>
            </a:pPr>
            <a:r>
              <a:rPr lang="en-GB" sz="1600" b="1" dirty="0">
                <a:latin typeface="Gill Sans MT" panose="020B0502020104020203" pitchFamily="34" charset="0"/>
                <a:cs typeface="Times New Roman" panose="02020603050405020304" pitchFamily="18" charset="0"/>
              </a:rPr>
              <a:t>Manor Street Family Hub, PL1 1TL </a:t>
            </a: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a:t>
            </a:r>
            <a:r>
              <a:rPr lang="en-GB" sz="1600" b="1" dirty="0" err="1">
                <a:effectLst/>
                <a:latin typeface="Gill Sans MT" panose="020B0502020104020203" pitchFamily="34" charset="0"/>
                <a:ea typeface="Times New Roman" panose="02020603050405020304" pitchFamily="18" charset="0"/>
                <a:cs typeface="Times New Roman" panose="02020603050405020304" pitchFamily="18" charset="0"/>
              </a:rPr>
              <a:t>AfC</a:t>
            </a:r>
            <a:r>
              <a:rPr lang="en-GB" sz="1600" b="1" dirty="0">
                <a:effectLst/>
                <a:latin typeface="Gill Sans MT" panose="020B0502020104020203" pitchFamily="34" charset="0"/>
                <a:ea typeface="Times New Roman" panose="02020603050405020304" pitchFamily="18" charset="0"/>
                <a:cs typeface="Times New Roman" panose="02020603050405020304" pitchFamily="18" charset="0"/>
              </a:rPr>
              <a:t>)</a:t>
            </a:r>
            <a:endParaRPr lang="en-GB" sz="1600" b="1" dirty="0"/>
          </a:p>
          <a:p>
            <a:pPr marL="342900" indent="-342900">
              <a:buFont typeface="+mj-lt"/>
              <a:buAutoNum type="arabicPeriod"/>
            </a:pPr>
            <a:endParaRPr lang="en-GB" sz="1400" b="1" dirty="0"/>
          </a:p>
          <a:p>
            <a:pPr marL="342900" indent="-342900">
              <a:buFont typeface="+mj-lt"/>
              <a:buAutoNum type="arabicPeriod"/>
            </a:pPr>
            <a:endParaRPr lang="en-GB" sz="1100" dirty="0"/>
          </a:p>
        </p:txBody>
      </p:sp>
      <p:sp>
        <p:nvSpPr>
          <p:cNvPr id="4" name="Title 1">
            <a:extLst>
              <a:ext uri="{FF2B5EF4-FFF2-40B4-BE49-F238E27FC236}">
                <a16:creationId xmlns:a16="http://schemas.microsoft.com/office/drawing/2014/main" id="{EE8AFABA-207D-D876-5E7D-291E7C100B55}"/>
              </a:ext>
            </a:extLst>
          </p:cNvPr>
          <p:cNvSpPr txBox="1">
            <a:spLocks/>
          </p:cNvSpPr>
          <p:nvPr/>
        </p:nvSpPr>
        <p:spPr>
          <a:xfrm>
            <a:off x="6345160" y="4655252"/>
            <a:ext cx="6105993" cy="1899912"/>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Barnardos - </a:t>
            </a:r>
            <a:r>
              <a:rPr lang="pl-PL" sz="4000" dirty="0"/>
              <a:t>Tracy Tucker</a:t>
            </a:r>
            <a:endParaRPr lang="en-GB" sz="4000" dirty="0"/>
          </a:p>
          <a:p>
            <a:r>
              <a:rPr lang="pl-PL" sz="4000" dirty="0">
                <a:hlinkClick r:id="rId3"/>
              </a:rPr>
              <a:t>tracy.tucker@barnardos.org.uk</a:t>
            </a:r>
            <a:endParaRPr lang="en-GB" sz="4000" dirty="0"/>
          </a:p>
          <a:p>
            <a:endParaRPr lang="en-GB" sz="4000" dirty="0"/>
          </a:p>
          <a:p>
            <a:r>
              <a:rPr lang="en-GB" sz="4000" dirty="0"/>
              <a:t>LARK - Kirsty Mole </a:t>
            </a:r>
          </a:p>
          <a:p>
            <a:r>
              <a:rPr lang="en-GB" sz="4000" u="sng" dirty="0">
                <a:solidFill>
                  <a:schemeClr val="accent1"/>
                </a:solidFill>
              </a:rPr>
              <a:t>kirsty.mole@larkcluster.co.uk</a:t>
            </a:r>
          </a:p>
          <a:p>
            <a:endParaRPr lang="en-GB" sz="4000" dirty="0"/>
          </a:p>
          <a:p>
            <a:r>
              <a:rPr lang="en-GB" sz="4000" dirty="0"/>
              <a:t>Action For Children (</a:t>
            </a:r>
            <a:r>
              <a:rPr lang="en-GB" sz="4000" dirty="0" err="1"/>
              <a:t>AfC</a:t>
            </a:r>
            <a:r>
              <a:rPr lang="en-GB" sz="4000" dirty="0"/>
              <a:t>) - Clare Wasey </a:t>
            </a:r>
            <a:r>
              <a:rPr lang="en-GB" sz="4000" dirty="0">
                <a:hlinkClick r:id="rId4"/>
              </a:rPr>
              <a:t>Clare.Wasey@actionforchildren.org.uk</a:t>
            </a:r>
            <a:endParaRPr lang="en-GB" sz="4000" dirty="0"/>
          </a:p>
        </p:txBody>
      </p:sp>
      <p:pic>
        <p:nvPicPr>
          <p:cNvPr id="9" name="Picture 8">
            <a:extLst>
              <a:ext uri="{FF2B5EF4-FFF2-40B4-BE49-F238E27FC236}">
                <a16:creationId xmlns:a16="http://schemas.microsoft.com/office/drawing/2014/main" id="{27B4F531-9F02-E310-4743-6325FD8920F2}"/>
              </a:ext>
            </a:extLst>
          </p:cNvPr>
          <p:cNvPicPr>
            <a:picLocks noChangeAspect="1"/>
          </p:cNvPicPr>
          <p:nvPr/>
        </p:nvPicPr>
        <p:blipFill>
          <a:blip r:embed="rId5"/>
          <a:stretch>
            <a:fillRect/>
          </a:stretch>
        </p:blipFill>
        <p:spPr>
          <a:xfrm>
            <a:off x="6345160" y="-26156"/>
            <a:ext cx="6268023" cy="4582385"/>
          </a:xfrm>
          <a:prstGeom prst="rect">
            <a:avLst/>
          </a:prstGeom>
        </p:spPr>
      </p:pic>
      <p:pic>
        <p:nvPicPr>
          <p:cNvPr id="5" name="Picture 4" descr="A logo with colorful hands&#10;&#10;Description automatically generated">
            <a:extLst>
              <a:ext uri="{FF2B5EF4-FFF2-40B4-BE49-F238E27FC236}">
                <a16:creationId xmlns:a16="http://schemas.microsoft.com/office/drawing/2014/main" id="{9736C58C-D088-7577-B2B5-63409026D6D2}"/>
              </a:ext>
            </a:extLst>
          </p:cNvPr>
          <p:cNvPicPr>
            <a:picLocks noChangeAspect="1"/>
          </p:cNvPicPr>
          <p:nvPr/>
        </p:nvPicPr>
        <p:blipFill>
          <a:blip r:embed="rId6">
            <a:extLst>
              <a:ext uri="{28A0092B-C50C-407E-A947-70E740481C1C}">
                <a14:useLocalDpi xmlns:a14="http://schemas.microsoft.com/office/drawing/2010/main" val="0"/>
              </a:ext>
            </a:extLst>
          </a:blip>
          <a:srcRect t="1879" r="-3" b="2221"/>
          <a:stretch/>
        </p:blipFill>
        <p:spPr>
          <a:xfrm>
            <a:off x="3571694" y="435298"/>
            <a:ext cx="2275147" cy="1543624"/>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Tree>
    <p:extLst>
      <p:ext uri="{BB962C8B-B14F-4D97-AF65-F5344CB8AC3E}">
        <p14:creationId xmlns:p14="http://schemas.microsoft.com/office/powerpoint/2010/main" val="26121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0B6E-6CA3-F696-E0BD-71732D97EE07}"/>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3700" kern="1200">
                <a:solidFill>
                  <a:schemeClr val="tx1"/>
                </a:solidFill>
                <a:latin typeface="+mj-lt"/>
                <a:ea typeface="+mj-ea"/>
                <a:cs typeface="+mj-cs"/>
              </a:rPr>
              <a:t>‘The right support at the right time in the right place’ </a:t>
            </a:r>
          </a:p>
        </p:txBody>
      </p:sp>
      <p:sp>
        <p:nvSpPr>
          <p:cNvPr id="4" name="TextBox 3">
            <a:extLst>
              <a:ext uri="{FF2B5EF4-FFF2-40B4-BE49-F238E27FC236}">
                <a16:creationId xmlns:a16="http://schemas.microsoft.com/office/drawing/2014/main" id="{C7478EDD-CA6D-510D-09DE-D67AF48239B8}"/>
              </a:ext>
            </a:extLst>
          </p:cNvPr>
          <p:cNvSpPr txBox="1"/>
          <p:nvPr/>
        </p:nvSpPr>
        <p:spPr>
          <a:xfrm>
            <a:off x="1144923" y="2144990"/>
            <a:ext cx="5931044" cy="4712997"/>
          </a:xfrm>
          <a:prstGeom prst="rect">
            <a:avLst/>
          </a:prstGeom>
        </p:spPr>
        <p:txBody>
          <a:bodyPr vert="horz" lIns="91440" tIns="45720" rIns="91440" bIns="45720" rtlCol="0" anchor="t">
            <a:normAutofit/>
          </a:bodyPr>
          <a:lstStyle/>
          <a:p>
            <a:pPr>
              <a:lnSpc>
                <a:spcPct val="90000"/>
              </a:lnSpc>
              <a:spcAft>
                <a:spcPts val="600"/>
              </a:spcAft>
            </a:pPr>
            <a:r>
              <a:rPr lang="en-US" b="1" dirty="0"/>
              <a:t>Our Vision for Early Help</a:t>
            </a:r>
          </a:p>
          <a:p>
            <a:pPr>
              <a:lnSpc>
                <a:spcPct val="90000"/>
              </a:lnSpc>
              <a:spcAft>
                <a:spcPts val="600"/>
              </a:spcAft>
            </a:pPr>
            <a:r>
              <a:rPr lang="en-US" dirty="0"/>
              <a:t>A city where children and their families can ask for and receive help early, from people they trust.  Where services connect to build supportive relationships around families and communities in order for them to thrive. With attention to diversity and aspects of inequality to ensure equitable life chances for our children.</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Early intervention regardless of the child or young person's age </a:t>
            </a:r>
          </a:p>
          <a:p>
            <a:pPr indent="-228600">
              <a:lnSpc>
                <a:spcPct val="90000"/>
              </a:lnSpc>
              <a:spcAft>
                <a:spcPts val="600"/>
              </a:spcAft>
              <a:buFont typeface="Arial" panose="020B0604020202020204" pitchFamily="34" charset="0"/>
              <a:buChar char="•"/>
            </a:pPr>
            <a:r>
              <a:rPr lang="en-US" dirty="0"/>
              <a:t>Early to respond when problems emerge, or re-emerge </a:t>
            </a:r>
          </a:p>
          <a:p>
            <a:pPr indent="-228600">
              <a:lnSpc>
                <a:spcPct val="90000"/>
              </a:lnSpc>
              <a:spcAft>
                <a:spcPts val="600"/>
              </a:spcAft>
              <a:buFont typeface="Arial" panose="020B0604020202020204" pitchFamily="34" charset="0"/>
              <a:buChar char="•"/>
            </a:pPr>
            <a:r>
              <a:rPr lang="en-US" dirty="0"/>
              <a:t>Be able to help prevent concerns getting worse and avoid the need for statutory intervention </a:t>
            </a:r>
          </a:p>
          <a:p>
            <a:pPr indent="-228600">
              <a:lnSpc>
                <a:spcPct val="90000"/>
              </a:lnSpc>
              <a:spcAft>
                <a:spcPts val="600"/>
              </a:spcAft>
              <a:buFont typeface="Arial" panose="020B0604020202020204" pitchFamily="34" charset="0"/>
              <a:buChar char="•"/>
            </a:pPr>
            <a:r>
              <a:rPr lang="en-US" dirty="0"/>
              <a:t>Support </a:t>
            </a:r>
            <a:r>
              <a:rPr lang="en-US" sz="1400" dirty="0"/>
              <a:t>in school, home and community through a graduated approach</a:t>
            </a:r>
          </a:p>
        </p:txBody>
      </p:sp>
      <p:pic>
        <p:nvPicPr>
          <p:cNvPr id="5" name="Picture 4">
            <a:extLst>
              <a:ext uri="{FF2B5EF4-FFF2-40B4-BE49-F238E27FC236}">
                <a16:creationId xmlns:a16="http://schemas.microsoft.com/office/drawing/2014/main" id="{439D3BC6-D75F-38CD-A754-35EB27BF558F}"/>
              </a:ext>
            </a:extLst>
          </p:cNvPr>
          <p:cNvPicPr>
            <a:picLocks noChangeAspect="1"/>
          </p:cNvPicPr>
          <p:nvPr/>
        </p:nvPicPr>
        <p:blipFill rotWithShape="1">
          <a:blip r:embed="rId3"/>
          <a:srcRect r="2" b="13265"/>
          <a:stretch/>
        </p:blipFill>
        <p:spPr>
          <a:xfrm>
            <a:off x="7075967" y="1365992"/>
            <a:ext cx="4170530" cy="4157909"/>
          </a:xfrm>
          <a:prstGeom prst="rect">
            <a:avLst/>
          </a:prstGeom>
        </p:spPr>
      </p:pic>
    </p:spTree>
    <p:extLst>
      <p:ext uri="{BB962C8B-B14F-4D97-AF65-F5344CB8AC3E}">
        <p14:creationId xmlns:p14="http://schemas.microsoft.com/office/powerpoint/2010/main" val="287386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D899339-B21B-AA55-6D7F-EE8428C88EFD}"/>
              </a:ext>
            </a:extLst>
          </p:cNvPr>
          <p:cNvSpPr>
            <a:spLocks noGrp="1"/>
          </p:cNvSpPr>
          <p:nvPr>
            <p:ph type="title"/>
          </p:nvPr>
        </p:nvSpPr>
        <p:spPr>
          <a:xfrm>
            <a:off x="838200" y="365125"/>
            <a:ext cx="5393361" cy="1325563"/>
          </a:xfrm>
        </p:spPr>
        <p:txBody>
          <a:bodyPr>
            <a:normAutofit/>
          </a:bodyPr>
          <a:lstStyle/>
          <a:p>
            <a:r>
              <a:rPr lang="en-GB"/>
              <a:t>Current Landscape</a:t>
            </a:r>
          </a:p>
        </p:txBody>
      </p:sp>
      <p:sp>
        <p:nvSpPr>
          <p:cNvPr id="3" name="Content Placeholder 2">
            <a:extLst>
              <a:ext uri="{FF2B5EF4-FFF2-40B4-BE49-F238E27FC236}">
                <a16:creationId xmlns:a16="http://schemas.microsoft.com/office/drawing/2014/main" id="{5293D886-A6A3-546F-BC35-3EDF085454B3}"/>
              </a:ext>
            </a:extLst>
          </p:cNvPr>
          <p:cNvSpPr>
            <a:spLocks noGrp="1"/>
          </p:cNvSpPr>
          <p:nvPr>
            <p:ph idx="1"/>
          </p:nvPr>
        </p:nvSpPr>
        <p:spPr>
          <a:xfrm>
            <a:off x="838200" y="1825625"/>
            <a:ext cx="11353800" cy="4974168"/>
          </a:xfrm>
        </p:spPr>
        <p:txBody>
          <a:bodyPr>
            <a:normAutofit/>
          </a:bodyPr>
          <a:lstStyle/>
          <a:p>
            <a:r>
              <a:rPr lang="en-GB" sz="1800" dirty="0"/>
              <a:t>Plymouth Family Hubs have launched 8 Family Hubs, We have 2 Family Hubs to follow and additional venues have requested to become an outreach site or partner Family hub site</a:t>
            </a:r>
          </a:p>
          <a:p>
            <a:r>
              <a:rPr lang="en-GB" sz="1800" dirty="0"/>
              <a:t>Plymouth Family Hub network has grown to over 120 affiliated organisations to help support Children, Young People and families to get the help they need, when they need it from a place they can access. </a:t>
            </a:r>
          </a:p>
          <a:p>
            <a:r>
              <a:rPr lang="en-GB" sz="1800" dirty="0"/>
              <a:t>Plymouth Family Hubs have a growing membership base of 20,000 families</a:t>
            </a:r>
          </a:p>
          <a:p>
            <a:r>
              <a:rPr lang="en-GB" sz="1800" b="1" dirty="0">
                <a:ea typeface="Times New Roman" panose="02020603050405020304" pitchFamily="18" charset="0"/>
                <a:cs typeface="Times New Roman" panose="02020603050405020304" pitchFamily="18" charset="0"/>
              </a:rPr>
              <a:t>I</a:t>
            </a:r>
            <a:r>
              <a:rPr lang="en-GB" sz="1800" dirty="0">
                <a:ea typeface="Times New Roman" panose="02020603050405020304" pitchFamily="18" charset="0"/>
                <a:cs typeface="Times New Roman" panose="02020603050405020304" pitchFamily="18" charset="0"/>
              </a:rPr>
              <a:t>n 2024 (January to August) </a:t>
            </a:r>
            <a:r>
              <a:rPr lang="en-GB" sz="1800" dirty="0"/>
              <a:t>Plymouth Family Hubs have supported  </a:t>
            </a:r>
            <a:r>
              <a:rPr lang="en-GB" sz="1800" dirty="0">
                <a:cs typeface="Times New Roman" panose="02020603050405020304" pitchFamily="18" charset="0"/>
              </a:rPr>
              <a:t>1454</a:t>
            </a:r>
            <a:r>
              <a:rPr lang="en-GB" sz="1800" dirty="0">
                <a:effectLst/>
                <a:ea typeface="Times New Roman" panose="02020603050405020304" pitchFamily="18" charset="0"/>
                <a:cs typeface="Times New Roman" panose="02020603050405020304" pitchFamily="18" charset="0"/>
              </a:rPr>
              <a:t> children to receive enhanced support.</a:t>
            </a:r>
          </a:p>
          <a:p>
            <a:r>
              <a:rPr lang="en-GB" sz="1800" dirty="0">
                <a:effectLst/>
                <a:ea typeface="Times New Roman" panose="02020603050405020304" pitchFamily="18" charset="0"/>
                <a:cs typeface="Times New Roman" panose="02020603050405020304" pitchFamily="18" charset="0"/>
              </a:rPr>
              <a:t>In 2024 the Family Hubs supported </a:t>
            </a:r>
            <a:r>
              <a:rPr lang="en-GB" sz="1800" dirty="0">
                <a:ea typeface="Times New Roman" panose="02020603050405020304" pitchFamily="18" charset="0"/>
                <a:cs typeface="Times New Roman" panose="02020603050405020304" pitchFamily="18" charset="0"/>
              </a:rPr>
              <a:t>50% of the families they engaged with to Level 3 alongside CSC. </a:t>
            </a:r>
            <a:r>
              <a:rPr lang="en-GB" sz="1800" dirty="0">
                <a:effectLst/>
                <a:ea typeface="Times New Roman" panose="02020603050405020304" pitchFamily="18" charset="0"/>
                <a:cs typeface="Times New Roman" panose="02020603050405020304" pitchFamily="18" charset="0"/>
              </a:rPr>
              <a:t>15% of these families having an onward referral</a:t>
            </a:r>
            <a:endParaRPr lang="en-GB" sz="1800" dirty="0"/>
          </a:p>
          <a:p>
            <a:r>
              <a:rPr lang="en-GB" sz="1800" dirty="0"/>
              <a:t>Family Hubs have staff trained in a variety of courses such as GCP2, IAPT, Outcome Stars, VIG and PEEP</a:t>
            </a:r>
          </a:p>
          <a:p>
            <a:r>
              <a:rPr lang="en-GB" sz="1800" dirty="0"/>
              <a:t>328 Families have attended a course delivered or facilitated by the Family Hubs so far in 2024 (Jan to Aug)</a:t>
            </a:r>
          </a:p>
          <a:p>
            <a:r>
              <a:rPr lang="en-GB" sz="1800" dirty="0"/>
              <a:t>Family Hub staff coordinate, deliver or assist with 267 groups each week</a:t>
            </a:r>
          </a:p>
          <a:p>
            <a:r>
              <a:rPr lang="en-GB" sz="1800" dirty="0"/>
              <a:t>Family Hubs have staff at Derriford Hospital supporting families within the NICU ward</a:t>
            </a:r>
          </a:p>
          <a:p>
            <a:r>
              <a:rPr lang="en-GB" sz="1800" dirty="0"/>
              <a:t>Family Hubs have staff in MASH supporting PCC Front Door</a:t>
            </a:r>
          </a:p>
          <a:p>
            <a:endParaRPr lang="en-GB" sz="1100" dirty="0"/>
          </a:p>
          <a:p>
            <a:endParaRPr lang="en-GB" sz="1100" dirty="0"/>
          </a:p>
        </p:txBody>
      </p:sp>
      <p:pic>
        <p:nvPicPr>
          <p:cNvPr id="5" name="Picture 4" descr="A logo with colorful hands&#10;&#10;Description automatically generated">
            <a:extLst>
              <a:ext uri="{FF2B5EF4-FFF2-40B4-BE49-F238E27FC236}">
                <a16:creationId xmlns:a16="http://schemas.microsoft.com/office/drawing/2014/main" id="{4BE9F9A2-F277-3223-6FF9-350F687F1220}"/>
              </a:ext>
            </a:extLst>
          </p:cNvPr>
          <p:cNvPicPr>
            <a:picLocks noChangeAspect="1"/>
          </p:cNvPicPr>
          <p:nvPr/>
        </p:nvPicPr>
        <p:blipFill>
          <a:blip r:embed="rId2">
            <a:extLst>
              <a:ext uri="{28A0092B-C50C-407E-A947-70E740481C1C}">
                <a14:useLocalDpi xmlns:a14="http://schemas.microsoft.com/office/drawing/2010/main" val="0"/>
              </a:ext>
            </a:extLst>
          </a:blip>
          <a:srcRect l="3619" r="25632" b="1"/>
          <a:stretch/>
        </p:blipFill>
        <p:spPr>
          <a:xfrm>
            <a:off x="10466163" y="5073956"/>
            <a:ext cx="1725837" cy="172583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05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FC11-816A-C8B1-010C-CB348BACCA74}"/>
              </a:ext>
            </a:extLst>
          </p:cNvPr>
          <p:cNvSpPr>
            <a:spLocks noGrp="1"/>
          </p:cNvSpPr>
          <p:nvPr>
            <p:ph type="title"/>
          </p:nvPr>
        </p:nvSpPr>
        <p:spPr>
          <a:xfrm>
            <a:off x="694372" y="518160"/>
            <a:ext cx="3932237" cy="944880"/>
          </a:xfrm>
        </p:spPr>
        <p:txBody>
          <a:bodyPr>
            <a:noAutofit/>
          </a:bodyPr>
          <a:lstStyle/>
          <a:p>
            <a:r>
              <a:rPr lang="en-GB" sz="4800" dirty="0"/>
              <a:t>Family Hubs </a:t>
            </a:r>
          </a:p>
        </p:txBody>
      </p:sp>
      <p:sp>
        <p:nvSpPr>
          <p:cNvPr id="4" name="Text Placeholder 3">
            <a:extLst>
              <a:ext uri="{FF2B5EF4-FFF2-40B4-BE49-F238E27FC236}">
                <a16:creationId xmlns:a16="http://schemas.microsoft.com/office/drawing/2014/main" id="{365B9E1F-841E-62B7-D1F0-0553D53350AB}"/>
              </a:ext>
            </a:extLst>
          </p:cNvPr>
          <p:cNvSpPr>
            <a:spLocks noGrp="1"/>
          </p:cNvSpPr>
          <p:nvPr>
            <p:ph type="body" sz="half" idx="2"/>
          </p:nvPr>
        </p:nvSpPr>
        <p:spPr>
          <a:xfrm>
            <a:off x="397420" y="1463040"/>
            <a:ext cx="4320629" cy="4743102"/>
          </a:xfrm>
        </p:spPr>
        <p:txBody>
          <a:bodyPr/>
          <a:lstStyle/>
          <a:p>
            <a:pPr marL="285750" indent="-285750">
              <a:buFont typeface="Arial" panose="020B0604020202020204" pitchFamily="34" charset="0"/>
              <a:buChar char="•"/>
            </a:pPr>
            <a:r>
              <a:rPr lang="en-GB" dirty="0"/>
              <a:t>Parenting Programmes</a:t>
            </a:r>
          </a:p>
          <a:p>
            <a:pPr marL="285750" indent="-285750">
              <a:buFont typeface="Arial" panose="020B0604020202020204" pitchFamily="34" charset="0"/>
              <a:buChar char="•"/>
            </a:pPr>
            <a:r>
              <a:rPr lang="en-GB" dirty="0"/>
              <a:t>Stay and Play Groups</a:t>
            </a:r>
          </a:p>
          <a:p>
            <a:pPr marL="285750" indent="-285750">
              <a:buFont typeface="Arial" panose="020B0604020202020204" pitchFamily="34" charset="0"/>
              <a:buChar char="•"/>
            </a:pPr>
            <a:r>
              <a:rPr lang="en-GB" dirty="0"/>
              <a:t>Dad’s Groups</a:t>
            </a:r>
          </a:p>
          <a:p>
            <a:pPr marL="285750" indent="-285750">
              <a:buFont typeface="Arial" panose="020B0604020202020204" pitchFamily="34" charset="0"/>
              <a:buChar char="•"/>
            </a:pPr>
            <a:r>
              <a:rPr lang="en-GB" dirty="0"/>
              <a:t>One to one outreach support – TAM , Early Help</a:t>
            </a:r>
          </a:p>
          <a:p>
            <a:pPr marL="285750" indent="-285750">
              <a:buFont typeface="Arial" panose="020B0604020202020204" pitchFamily="34" charset="0"/>
              <a:buChar char="•"/>
            </a:pPr>
            <a:r>
              <a:rPr lang="en-GB" dirty="0"/>
              <a:t>Grants, Foodbank, Clothing, Uniform, Toys, Baby basics</a:t>
            </a:r>
          </a:p>
          <a:p>
            <a:pPr marL="285750" indent="-285750">
              <a:buFont typeface="Arial" panose="020B0604020202020204" pitchFamily="34" charset="0"/>
              <a:buChar char="•"/>
            </a:pPr>
            <a:r>
              <a:rPr lang="en-GB" dirty="0"/>
              <a:t>Access to – Counselling, money advice, housing, befriending</a:t>
            </a:r>
          </a:p>
          <a:p>
            <a:pPr marL="285750" indent="-285750">
              <a:buFont typeface="Arial" panose="020B0604020202020204" pitchFamily="34" charset="0"/>
              <a:buChar char="•"/>
            </a:pPr>
            <a:r>
              <a:rPr lang="en-GB" dirty="0"/>
              <a:t>Dental advice, stop smoking, weight management </a:t>
            </a:r>
          </a:p>
          <a:p>
            <a:pPr marL="285750" indent="-285750">
              <a:buFont typeface="Arial" panose="020B0604020202020204" pitchFamily="34" charset="0"/>
              <a:buChar char="•"/>
            </a:pPr>
            <a:r>
              <a:rPr lang="en-GB" dirty="0"/>
              <a:t>Breastfeeding, breast pumps, latch on support, weighing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5" name="Picture 4" descr="A logo with colorful hands&#10;&#10;Description automatically generated">
            <a:extLst>
              <a:ext uri="{FF2B5EF4-FFF2-40B4-BE49-F238E27FC236}">
                <a16:creationId xmlns:a16="http://schemas.microsoft.com/office/drawing/2014/main" id="{68B14C31-CBF5-F048-E270-BBFF64E73C32}"/>
              </a:ext>
            </a:extLst>
          </p:cNvPr>
          <p:cNvPicPr>
            <a:picLocks noChangeAspect="1"/>
          </p:cNvPicPr>
          <p:nvPr/>
        </p:nvPicPr>
        <p:blipFill>
          <a:blip r:embed="rId2">
            <a:extLst>
              <a:ext uri="{28A0092B-C50C-407E-A947-70E740481C1C}">
                <a14:useLocalDpi xmlns:a14="http://schemas.microsoft.com/office/drawing/2010/main" val="0"/>
              </a:ext>
            </a:extLst>
          </a:blip>
          <a:srcRect t="1879" r="-3" b="2221"/>
          <a:stretch/>
        </p:blipFill>
        <p:spPr>
          <a:xfrm>
            <a:off x="117294" y="5264846"/>
            <a:ext cx="2275147" cy="1543624"/>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pic>
        <p:nvPicPr>
          <p:cNvPr id="6" name="Picture Placeholder 5">
            <a:extLst>
              <a:ext uri="{FF2B5EF4-FFF2-40B4-BE49-F238E27FC236}">
                <a16:creationId xmlns:a16="http://schemas.microsoft.com/office/drawing/2014/main" id="{838D7345-BE19-267B-702D-D05DE9F89385}"/>
              </a:ext>
            </a:extLst>
          </p:cNvPr>
          <p:cNvPicPr>
            <a:picLocks noGrp="1" noChangeAspect="1"/>
          </p:cNvPicPr>
          <p:nvPr>
            <p:ph type="pic" idx="1"/>
          </p:nvPr>
        </p:nvPicPr>
        <p:blipFill>
          <a:blip r:embed="rId3"/>
          <a:srcRect l="434" r="434"/>
          <a:stretch>
            <a:fillRect/>
          </a:stretch>
        </p:blipFill>
        <p:spPr>
          <a:xfrm>
            <a:off x="5040947" y="762635"/>
            <a:ext cx="6753633" cy="5332730"/>
          </a:xfrm>
          <a:prstGeom prst="rect">
            <a:avLst/>
          </a:prstGeom>
        </p:spPr>
      </p:pic>
    </p:spTree>
    <p:extLst>
      <p:ext uri="{BB962C8B-B14F-4D97-AF65-F5344CB8AC3E}">
        <p14:creationId xmlns:p14="http://schemas.microsoft.com/office/powerpoint/2010/main" val="376281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B24FB-129C-7953-DDEA-3469EFD04EEC}"/>
              </a:ext>
            </a:extLst>
          </p:cNvPr>
          <p:cNvSpPr>
            <a:spLocks noGrp="1"/>
          </p:cNvSpPr>
          <p:nvPr>
            <p:ph type="title"/>
          </p:nvPr>
        </p:nvSpPr>
        <p:spPr>
          <a:xfrm>
            <a:off x="838200" y="365125"/>
            <a:ext cx="10515600" cy="1325563"/>
          </a:xfrm>
        </p:spPr>
        <p:txBody>
          <a:bodyPr>
            <a:normAutofit/>
          </a:bodyPr>
          <a:lstStyle/>
          <a:p>
            <a:r>
              <a:rPr lang="en-GB" sz="5400"/>
              <a:t>Whats Next?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7F77CF-87BA-E399-9FFB-9FCA0A9A28C6}"/>
              </a:ext>
            </a:extLst>
          </p:cNvPr>
          <p:cNvSpPr>
            <a:spLocks noGrp="1"/>
          </p:cNvSpPr>
          <p:nvPr>
            <p:ph idx="1"/>
          </p:nvPr>
        </p:nvSpPr>
        <p:spPr>
          <a:xfrm>
            <a:off x="838200" y="1929384"/>
            <a:ext cx="10515600" cy="4251960"/>
          </a:xfrm>
        </p:spPr>
        <p:txBody>
          <a:bodyPr>
            <a:normAutofit/>
          </a:bodyPr>
          <a:lstStyle/>
          <a:p>
            <a:r>
              <a:rPr lang="en-GB" sz="2200" dirty="0"/>
              <a:t>What types of challenges do families within your school community face that could be addressed through early intervention or Family Hub services?</a:t>
            </a:r>
          </a:p>
          <a:p>
            <a:r>
              <a:rPr lang="en-GB" sz="2200" dirty="0"/>
              <a:t>How effective do you feel current communication channels are between your school and support services like Family Hubs or Early Help? </a:t>
            </a:r>
          </a:p>
          <a:p>
            <a:pPr lvl="1"/>
            <a:r>
              <a:rPr lang="en-GB" sz="2200" dirty="0"/>
              <a:t>What could be improved? </a:t>
            </a:r>
          </a:p>
          <a:p>
            <a:r>
              <a:rPr lang="en-GB" sz="2200" dirty="0"/>
              <a:t>Are there any particular gaps in mental health or well-being support for students that you believe need addressing?</a:t>
            </a:r>
          </a:p>
          <a:p>
            <a:r>
              <a:rPr lang="en-GB" sz="2200" dirty="0"/>
              <a:t>How can Family Hubs and Early Help services collaborate with your school to better support students transitioning between key stages?</a:t>
            </a:r>
          </a:p>
          <a:p>
            <a:r>
              <a:rPr lang="en-GB" sz="2200" dirty="0"/>
              <a:t>In what ways could partnership with local services improve student wellbeing and engagement within your wider school community?</a:t>
            </a:r>
          </a:p>
        </p:txBody>
      </p:sp>
    </p:spTree>
    <p:extLst>
      <p:ext uri="{BB962C8B-B14F-4D97-AF65-F5344CB8AC3E}">
        <p14:creationId xmlns:p14="http://schemas.microsoft.com/office/powerpoint/2010/main" val="236903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B24FB-129C-7953-DDEA-3469EFD04EEC}"/>
              </a:ext>
            </a:extLst>
          </p:cNvPr>
          <p:cNvSpPr>
            <a:spLocks noGrp="1"/>
          </p:cNvSpPr>
          <p:nvPr>
            <p:ph type="title"/>
          </p:nvPr>
        </p:nvSpPr>
        <p:spPr>
          <a:xfrm>
            <a:off x="838200" y="365125"/>
            <a:ext cx="10515600" cy="1325563"/>
          </a:xfrm>
        </p:spPr>
        <p:txBody>
          <a:bodyPr>
            <a:normAutofit/>
          </a:bodyPr>
          <a:lstStyle/>
          <a:p>
            <a:r>
              <a:rPr lang="en-GB" sz="4800" dirty="0"/>
              <a:t>How Can Family Hubs Help You?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7F77CF-87BA-E399-9FFB-9FCA0A9A28C6}"/>
              </a:ext>
            </a:extLst>
          </p:cNvPr>
          <p:cNvSpPr>
            <a:spLocks noGrp="1"/>
          </p:cNvSpPr>
          <p:nvPr>
            <p:ph idx="1"/>
          </p:nvPr>
        </p:nvSpPr>
        <p:spPr>
          <a:xfrm>
            <a:off x="838200" y="1929384"/>
            <a:ext cx="10515600" cy="4251960"/>
          </a:xfrm>
        </p:spPr>
        <p:txBody>
          <a:bodyPr>
            <a:normAutofit fontScale="92500" lnSpcReduction="20000"/>
          </a:bodyPr>
          <a:lstStyle/>
          <a:p>
            <a:r>
              <a:rPr lang="en-GB" sz="1900" b="1" dirty="0"/>
              <a:t>Parental Engagement and Support</a:t>
            </a:r>
            <a:r>
              <a:rPr lang="en-GB" sz="1900" dirty="0"/>
              <a:t> – Schools can sometimes struggle to engaging parents, especially when discussing complex SEN needs. Family Hubs can bridge this gap by offering parenting programs, workshops, and one-on-one support to help parents understand and support their child’s development.</a:t>
            </a:r>
          </a:p>
          <a:p>
            <a:r>
              <a:rPr lang="en-GB" sz="1900" b="1" dirty="0"/>
              <a:t>Early Identification and Intervention</a:t>
            </a:r>
            <a:r>
              <a:rPr lang="en-GB" sz="1900" dirty="0"/>
              <a:t> – Many SEN needs go unidentified in early years. By collaborating with Early Help and Family Hubs, schools can benefit from early screening, developmental checks, and referrals, which are crucial for early diagnosis and support.</a:t>
            </a:r>
          </a:p>
          <a:p>
            <a:r>
              <a:rPr lang="en-GB" sz="1900" b="1" dirty="0"/>
              <a:t>Addressing Behavioural and Emotional Issues</a:t>
            </a:r>
            <a:r>
              <a:rPr lang="en-GB" sz="1900" dirty="0"/>
              <a:t> – SENCos frequently handle behavioural challenges that impact learning and social interactions. Early Help can offer family-based interventions and strategies to address these issues, improving school behaviour and reducing classroom disruptions.</a:t>
            </a:r>
          </a:p>
          <a:p>
            <a:r>
              <a:rPr lang="en-GB" sz="1900" b="1" dirty="0"/>
              <a:t>Coordination with Health and Social Care</a:t>
            </a:r>
            <a:r>
              <a:rPr lang="en-GB" sz="1900" dirty="0"/>
              <a:t> – SENCos work with various agencies for children with complex needs. Family Hubs could streamline this coordination, creating a single access point for schools to communicate with social workers, health visitors, and other support staff.</a:t>
            </a:r>
          </a:p>
          <a:p>
            <a:r>
              <a:rPr lang="en-GB" sz="1900" b="1" dirty="0"/>
              <a:t>Specialist Training for School Staff</a:t>
            </a:r>
            <a:r>
              <a:rPr lang="en-GB" sz="1900" dirty="0"/>
              <a:t> – Many teachers may need further training in areas such as autism, ADHD, and other SEN topics. Family Hubs and Early Help services can play an active role in raising awareness of these training opportunities, as well as delivering select in-house sessions to enhance skills. Additionally, Family Hubs can facilitate targeted workshops, equipping school staff with practical, hands-on skills for effectively supporting SEN students in the classroom.</a:t>
            </a:r>
          </a:p>
          <a:p>
            <a:endParaRPr lang="en-GB" sz="2200" dirty="0"/>
          </a:p>
        </p:txBody>
      </p:sp>
      <p:pic>
        <p:nvPicPr>
          <p:cNvPr id="9" name="Picture 8" descr="A logo with colorful hands&#10;&#10;Description automatically generated">
            <a:extLst>
              <a:ext uri="{FF2B5EF4-FFF2-40B4-BE49-F238E27FC236}">
                <a16:creationId xmlns:a16="http://schemas.microsoft.com/office/drawing/2014/main" id="{ECF9DD42-E056-9DBE-BF15-07CF784EF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479" y="438921"/>
            <a:ext cx="1714485" cy="1212065"/>
          </a:xfrm>
          <a:prstGeom prst="rect">
            <a:avLst/>
          </a:prstGeom>
        </p:spPr>
      </p:pic>
    </p:spTree>
    <p:extLst>
      <p:ext uri="{BB962C8B-B14F-4D97-AF65-F5344CB8AC3E}">
        <p14:creationId xmlns:p14="http://schemas.microsoft.com/office/powerpoint/2010/main" val="76172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2FE3-1263-786E-A007-BCA9E62044D8}"/>
              </a:ext>
            </a:extLst>
          </p:cNvPr>
          <p:cNvSpPr>
            <a:spLocks noGrp="1"/>
          </p:cNvSpPr>
          <p:nvPr>
            <p:ph type="title"/>
          </p:nvPr>
        </p:nvSpPr>
        <p:spPr/>
        <p:txBody>
          <a:bodyPr/>
          <a:lstStyle/>
          <a:p>
            <a:r>
              <a:rPr lang="en-GB" dirty="0"/>
              <a:t>Find out more </a:t>
            </a:r>
          </a:p>
        </p:txBody>
      </p:sp>
      <p:pic>
        <p:nvPicPr>
          <p:cNvPr id="4" name="Picture 3">
            <a:extLst>
              <a:ext uri="{FF2B5EF4-FFF2-40B4-BE49-F238E27FC236}">
                <a16:creationId xmlns:a16="http://schemas.microsoft.com/office/drawing/2014/main" id="{7E6B06C0-4D02-FC60-82D6-39F54BBC788E}"/>
              </a:ext>
            </a:extLst>
          </p:cNvPr>
          <p:cNvPicPr>
            <a:picLocks noChangeAspect="1"/>
          </p:cNvPicPr>
          <p:nvPr/>
        </p:nvPicPr>
        <p:blipFill>
          <a:blip r:embed="rId3"/>
          <a:srcRect l="8801" r="11390" b="17062"/>
          <a:stretch/>
        </p:blipFill>
        <p:spPr>
          <a:xfrm>
            <a:off x="813669" y="2635700"/>
            <a:ext cx="5164210" cy="3748575"/>
          </a:xfrm>
          <a:prstGeom prst="rect">
            <a:avLst/>
          </a:prstGeom>
        </p:spPr>
      </p:pic>
      <p:pic>
        <p:nvPicPr>
          <p:cNvPr id="6" name="Picture 5">
            <a:extLst>
              <a:ext uri="{FF2B5EF4-FFF2-40B4-BE49-F238E27FC236}">
                <a16:creationId xmlns:a16="http://schemas.microsoft.com/office/drawing/2014/main" id="{A97B34D4-9EBF-5E3C-8735-D8FC79A3677A}"/>
              </a:ext>
            </a:extLst>
          </p:cNvPr>
          <p:cNvPicPr>
            <a:picLocks noChangeAspect="1"/>
          </p:cNvPicPr>
          <p:nvPr/>
        </p:nvPicPr>
        <p:blipFill>
          <a:blip r:embed="rId4"/>
          <a:srcRect l="17107" r="15768" b="17107"/>
          <a:stretch/>
        </p:blipFill>
        <p:spPr>
          <a:xfrm>
            <a:off x="5977879" y="2635700"/>
            <a:ext cx="5116107" cy="3748575"/>
          </a:xfrm>
          <a:prstGeom prst="rect">
            <a:avLst/>
          </a:prstGeom>
        </p:spPr>
      </p:pic>
      <p:sp>
        <p:nvSpPr>
          <p:cNvPr id="9" name="TextBox 8">
            <a:extLst>
              <a:ext uri="{FF2B5EF4-FFF2-40B4-BE49-F238E27FC236}">
                <a16:creationId xmlns:a16="http://schemas.microsoft.com/office/drawing/2014/main" id="{0833E761-B792-B596-4493-0F00716AB090}"/>
              </a:ext>
            </a:extLst>
          </p:cNvPr>
          <p:cNvSpPr txBox="1"/>
          <p:nvPr/>
        </p:nvSpPr>
        <p:spPr>
          <a:xfrm>
            <a:off x="838200" y="1442727"/>
            <a:ext cx="9981282" cy="1046440"/>
          </a:xfrm>
          <a:prstGeom prst="rect">
            <a:avLst/>
          </a:prstGeom>
          <a:noFill/>
        </p:spPr>
        <p:txBody>
          <a:bodyPr wrap="square" rtlCol="0">
            <a:spAutoFit/>
          </a:bodyPr>
          <a:lstStyle/>
          <a:p>
            <a:r>
              <a:rPr lang="en-GB" sz="4400" dirty="0">
                <a:hlinkClick r:id="rId5"/>
              </a:rPr>
              <a:t>www.Plymouth.gov.uk/family-hubs</a:t>
            </a:r>
            <a:endParaRPr lang="en-GB" sz="4400" dirty="0"/>
          </a:p>
          <a:p>
            <a:endParaRPr lang="en-GB" dirty="0"/>
          </a:p>
        </p:txBody>
      </p:sp>
    </p:spTree>
    <p:extLst>
      <p:ext uri="{BB962C8B-B14F-4D97-AF65-F5344CB8AC3E}">
        <p14:creationId xmlns:p14="http://schemas.microsoft.com/office/powerpoint/2010/main" val="1607392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2330</TotalTime>
  <Words>1278</Words>
  <Application>Microsoft Office PowerPoint</Application>
  <PresentationFormat>Widescreen</PresentationFormat>
  <Paragraphs>86</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Gill Sans MT</vt:lpstr>
      <vt:lpstr>Times New Roman</vt:lpstr>
      <vt:lpstr>Office Theme</vt:lpstr>
      <vt:lpstr>Plymouth Family Hubs and Early Help  Plymouth Family Hubs |  Facebook www.plymouth.gov.uk/family-hubs   </vt:lpstr>
      <vt:lpstr>What is a Family Hub</vt:lpstr>
      <vt:lpstr>Where are the Family Hubs?</vt:lpstr>
      <vt:lpstr>‘The right support at the right time in the right place’ </vt:lpstr>
      <vt:lpstr>Current Landscape</vt:lpstr>
      <vt:lpstr>Family Hubs </vt:lpstr>
      <vt:lpstr>Whats Next? </vt:lpstr>
      <vt:lpstr>How Can Family Hubs Help You? </vt:lpstr>
      <vt:lpstr>Find out more </vt:lpstr>
      <vt:lpstr>Questions</vt:lpstr>
    </vt:vector>
  </TitlesOfParts>
  <Company>Delt Shared Services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Mountstevens</dc:creator>
  <cp:lastModifiedBy>Barry Mountstevens</cp:lastModifiedBy>
  <cp:revision>12</cp:revision>
  <dcterms:created xsi:type="dcterms:W3CDTF">2024-10-10T09:12:21Z</dcterms:created>
  <dcterms:modified xsi:type="dcterms:W3CDTF">2024-11-14T16:48:44Z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e41a6f-20d9-495c-ab00-eea5f6384699_Enabled">
    <vt:lpwstr>true</vt:lpwstr>
  </property>
  <property fmtid="{D5CDD505-2E9C-101B-9397-08002B2CF9AE}" pid="3" name="MSIP_Label_17e41a6f-20d9-495c-ab00-eea5f6384699_SetDate">
    <vt:lpwstr>2024-10-15T08:52:09Z</vt:lpwstr>
  </property>
  <property fmtid="{D5CDD505-2E9C-101B-9397-08002B2CF9AE}" pid="4" name="MSIP_Label_17e41a6f-20d9-495c-ab00-eea5f6384699_Method">
    <vt:lpwstr>Privileged</vt:lpwstr>
  </property>
  <property fmtid="{D5CDD505-2E9C-101B-9397-08002B2CF9AE}" pid="5" name="MSIP_Label_17e41a6f-20d9-495c-ab00-eea5f6384699_Name">
    <vt:lpwstr>17e41a6f-20d9-495c-ab00-eea5f6384699</vt:lpwstr>
  </property>
  <property fmtid="{D5CDD505-2E9C-101B-9397-08002B2CF9AE}" pid="6" name="MSIP_Label_17e41a6f-20d9-495c-ab00-eea5f6384699_SiteId">
    <vt:lpwstr>a9a3c3d1-fc0f-4943-bc2a-d73e388cc2df</vt:lpwstr>
  </property>
  <property fmtid="{D5CDD505-2E9C-101B-9397-08002B2CF9AE}" pid="7" name="MSIP_Label_17e41a6f-20d9-495c-ab00-eea5f6384699_ActionId">
    <vt:lpwstr>d8b6e590-83f5-4790-a1db-f00892968a0d</vt:lpwstr>
  </property>
  <property fmtid="{D5CDD505-2E9C-101B-9397-08002B2CF9AE}" pid="8" name="MSIP_Label_17e41a6f-20d9-495c-ab00-eea5f638469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ies>
</file>